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handoutMasterIdLst>
    <p:handoutMasterId r:id="rId13"/>
  </p:handoutMasterIdLst>
  <p:sldIdLst>
    <p:sldId id="256" r:id="rId2"/>
    <p:sldId id="317" r:id="rId3"/>
    <p:sldId id="257" r:id="rId4"/>
    <p:sldId id="278" r:id="rId5"/>
    <p:sldId id="289" r:id="rId6"/>
    <p:sldId id="293" r:id="rId7"/>
    <p:sldId id="283" r:id="rId8"/>
    <p:sldId id="288" r:id="rId9"/>
    <p:sldId id="318" r:id="rId10"/>
    <p:sldId id="280" r:id="rId1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2" autoAdjust="0"/>
  </p:normalViewPr>
  <p:slideViewPr>
    <p:cSldViewPr>
      <p:cViewPr varScale="1">
        <p:scale>
          <a:sx n="57" d="100"/>
          <a:sy n="57" d="100"/>
        </p:scale>
        <p:origin x="78" y="8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51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5.91\user\4&#1054;&#1090;&#1076;&#1077;&#1083;%20&#1088;&#1072;&#1079;&#1074;&#1080;&#1090;&#1080;&#1103;%20&#1087;&#1088;&#1077;&#1076;&#1087;&#1088;&#1080;&#1085;&#1080;&#1084;&#1072;&#1090;&#1077;&#1083;&#1100;&#1089;&#1090;&#1074;&#1072;%20&#1080;%20&#1082;&#1086;&#1085;&#1082;&#1091;&#1088;&#1077;&#1085;&#1094;&#1080;&#1080;\!!!&#1056;&#1077;&#1077;&#1089;&#1090;&#1088;%20&#1057;&#1052;&#1057;&#1055;\&#1040;&#1085;&#1072;&#1083;&#1080;&#1079;%20&#1056;&#1057;&#1052;&#1057;&#1055;_10.06.2022+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5.91\user\4&#1054;&#1090;&#1076;&#1077;&#1083;%20&#1088;&#1072;&#1079;&#1074;&#1080;&#1090;&#1080;&#1103;%20&#1087;&#1088;&#1077;&#1076;&#1087;&#1088;&#1080;&#1085;&#1080;&#1084;&#1072;&#1090;&#1077;&#1083;&#1100;&#1089;&#1090;&#1074;&#1072;%20&#1080;%20&#1082;&#1086;&#1085;&#1082;&#1091;&#1088;&#1077;&#1085;&#1094;&#1080;&#1080;\!!!&#1056;&#1077;&#1077;&#1089;&#1090;&#1088;%20&#1057;&#1052;&#1057;&#1055;\&#1040;&#1085;&#1072;&#1083;&#1080;&#1079;%20&#1056;&#1057;&#1052;&#1057;&#1055;_10.06.2022+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5.91\user\4&#1054;&#1090;&#1076;&#1077;&#1083;%20&#1088;&#1072;&#1079;&#1074;&#1080;&#1090;&#1080;&#1103;%20&#1087;&#1088;&#1077;&#1076;&#1087;&#1088;&#1080;&#1085;&#1080;&#1084;&#1072;&#1090;&#1077;&#1083;&#1100;&#1089;&#1090;&#1074;&#1072;%20&#1080;%20&#1082;&#1086;&#1085;&#1082;&#1091;&#1088;&#1077;&#1085;&#1094;&#1080;&#1080;\!!!&#1056;&#1077;&#1077;&#1089;&#1090;&#1088;%20&#1057;&#1052;&#1057;&#1055;\&#1040;&#1085;&#1072;&#1083;&#1080;&#1079;%20&#1056;&#1057;&#1052;&#1057;&#1055;_10.06.2022+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Динамика количества самозанятых граждан </a:t>
            </a:r>
          </a:p>
        </c:rich>
      </c:tx>
      <c:layout>
        <c:manualLayout>
          <c:xMode val="edge"/>
          <c:yMode val="edge"/>
          <c:x val="0"/>
          <c:y val="7.40542121862477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'[Анализ РСМСП_10.06.2022+.xlsx]диаграммы'!$A$21:$A$29</c:f>
              <c:strCache>
                <c:ptCount val="9"/>
                <c:pt idx="0">
                  <c:v>2 кв.  2020</c:v>
                </c:pt>
                <c:pt idx="1">
                  <c:v>3 кв.  2020</c:v>
                </c:pt>
                <c:pt idx="2">
                  <c:v>4 кв.  2020</c:v>
                </c:pt>
                <c:pt idx="3">
                  <c:v>1 кв.  2021</c:v>
                </c:pt>
                <c:pt idx="4">
                  <c:v>2 кв.  2021</c:v>
                </c:pt>
                <c:pt idx="5">
                  <c:v>3 кв.  2021</c:v>
                </c:pt>
                <c:pt idx="6">
                  <c:v>4 кв.  2021</c:v>
                </c:pt>
                <c:pt idx="7">
                  <c:v>1 кв. 2022</c:v>
                </c:pt>
                <c:pt idx="8">
                  <c:v>2 кв. 2022</c:v>
                </c:pt>
              </c:strCache>
            </c:strRef>
          </c:cat>
          <c:val>
            <c:numRef>
              <c:f>'[Анализ РСМСП_10.06.2022+.xlsx]диаграммы'!$B$21:$B$29</c:f>
              <c:numCache>
                <c:formatCode>General</c:formatCode>
                <c:ptCount val="9"/>
                <c:pt idx="0">
                  <c:v>183</c:v>
                </c:pt>
                <c:pt idx="1">
                  <c:v>526</c:v>
                </c:pt>
                <c:pt idx="2">
                  <c:v>1060</c:v>
                </c:pt>
                <c:pt idx="3">
                  <c:v>1272</c:v>
                </c:pt>
                <c:pt idx="4">
                  <c:v>2188</c:v>
                </c:pt>
                <c:pt idx="5">
                  <c:v>2947</c:v>
                </c:pt>
                <c:pt idx="6">
                  <c:v>3647</c:v>
                </c:pt>
                <c:pt idx="7">
                  <c:v>4315</c:v>
                </c:pt>
                <c:pt idx="8">
                  <c:v>5655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BA9-4107-8D47-941EE92EC9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830646960"/>
        <c:axId val="-1830640432"/>
      </c:lineChart>
      <c:catAx>
        <c:axId val="-1830646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830640432"/>
        <c:crosses val="autoZero"/>
        <c:auto val="1"/>
        <c:lblAlgn val="ctr"/>
        <c:lblOffset val="100"/>
        <c:noMultiLvlLbl val="0"/>
      </c:catAx>
      <c:valAx>
        <c:axId val="-183064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830646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Динамика численности занятых в сфере малого и среднего предпринимательства</a:t>
            </a:r>
          </a:p>
        </c:rich>
      </c:tx>
      <c:layout>
        <c:manualLayout>
          <c:xMode val="edge"/>
          <c:yMode val="edge"/>
          <c:x val="0.15369444444444444"/>
          <c:y val="4.62962962962962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'[Анализ РСМСП_10.06.2022+.xlsx]диаграммы'!$A$44:$A$53</c:f>
              <c:strCache>
                <c:ptCount val="10"/>
                <c:pt idx="0">
                  <c:v>1 кв.  2020</c:v>
                </c:pt>
                <c:pt idx="1">
                  <c:v>2 кв.  2020</c:v>
                </c:pt>
                <c:pt idx="2">
                  <c:v>3 кв.  2020</c:v>
                </c:pt>
                <c:pt idx="3">
                  <c:v>4 кв.  2020</c:v>
                </c:pt>
                <c:pt idx="4">
                  <c:v>1 кв.  2021</c:v>
                </c:pt>
                <c:pt idx="5">
                  <c:v>2 кв.  2021</c:v>
                </c:pt>
                <c:pt idx="6">
                  <c:v>3 кв.  2021</c:v>
                </c:pt>
                <c:pt idx="7">
                  <c:v>4 кв.  2021</c:v>
                </c:pt>
                <c:pt idx="8">
                  <c:v>1 кв. 2022</c:v>
                </c:pt>
                <c:pt idx="9">
                  <c:v>2 кв. 2022</c:v>
                </c:pt>
              </c:strCache>
            </c:strRef>
          </c:cat>
          <c:val>
            <c:numRef>
              <c:f>'[Анализ РСМСП_10.06.2022+.xlsx]диаграммы'!$B$44:$B$53</c:f>
              <c:numCache>
                <c:formatCode>General</c:formatCode>
                <c:ptCount val="10"/>
                <c:pt idx="0">
                  <c:v>26384</c:v>
                </c:pt>
                <c:pt idx="1">
                  <c:v>26597</c:v>
                </c:pt>
                <c:pt idx="2">
                  <c:v>27275</c:v>
                </c:pt>
                <c:pt idx="3">
                  <c:v>28273</c:v>
                </c:pt>
                <c:pt idx="4">
                  <c:v>27885</c:v>
                </c:pt>
                <c:pt idx="5">
                  <c:v>29786</c:v>
                </c:pt>
                <c:pt idx="6">
                  <c:v>32201</c:v>
                </c:pt>
                <c:pt idx="7">
                  <c:v>33190</c:v>
                </c:pt>
                <c:pt idx="8">
                  <c:v>33513</c:v>
                </c:pt>
                <c:pt idx="9">
                  <c:v>34778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EB6-4F7E-892D-3A34B2A9B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830637168"/>
        <c:axId val="-1830642064"/>
      </c:lineChart>
      <c:catAx>
        <c:axId val="-1830637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830642064"/>
        <c:crosses val="autoZero"/>
        <c:auto val="1"/>
        <c:lblAlgn val="ctr"/>
        <c:lblOffset val="100"/>
        <c:noMultiLvlLbl val="0"/>
      </c:catAx>
      <c:valAx>
        <c:axId val="-1830642064"/>
        <c:scaling>
          <c:orientation val="minMax"/>
          <c:max val="40000"/>
          <c:min val="2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830637168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</a:rPr>
              <a:t>Динамика действующих </a:t>
            </a:r>
            <a:r>
              <a:rPr lang="ru-RU" dirty="0" err="1">
                <a:solidFill>
                  <a:schemeClr val="tx1"/>
                </a:solidFill>
              </a:rPr>
              <a:t>микрозаймов</a:t>
            </a:r>
            <a:r>
              <a:rPr lang="ru-RU" dirty="0">
                <a:solidFill>
                  <a:schemeClr val="tx1"/>
                </a:solidFill>
              </a:rPr>
              <a:t>                               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Количество займов, ед.</c:v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'[Анализ РСМСП_10.06.2022+.xlsx]диаграммы'!$A$33:$A$42</c:f>
              <c:strCache>
                <c:ptCount val="10"/>
                <c:pt idx="0">
                  <c:v>1 кв.2020</c:v>
                </c:pt>
                <c:pt idx="1">
                  <c:v>2 кв.2020</c:v>
                </c:pt>
                <c:pt idx="2">
                  <c:v>3 кв.2020</c:v>
                </c:pt>
                <c:pt idx="3">
                  <c:v>4 кв.2020</c:v>
                </c:pt>
                <c:pt idx="4">
                  <c:v>1 кв.2021</c:v>
                </c:pt>
                <c:pt idx="5">
                  <c:v>2 кв.2021</c:v>
                </c:pt>
                <c:pt idx="6">
                  <c:v>3 кв.2021</c:v>
                </c:pt>
                <c:pt idx="7">
                  <c:v>4 кв.2021</c:v>
                </c:pt>
                <c:pt idx="8">
                  <c:v>1 кв.2022</c:v>
                </c:pt>
                <c:pt idx="9">
                  <c:v>2 кв.2022</c:v>
                </c:pt>
              </c:strCache>
            </c:strRef>
          </c:cat>
          <c:val>
            <c:numRef>
              <c:f>'[Анализ РСМСП_10.06.2022+.xlsx]диаграммы'!$B$33:$B$42</c:f>
              <c:numCache>
                <c:formatCode>General</c:formatCode>
                <c:ptCount val="10"/>
                <c:pt idx="0">
                  <c:v>159</c:v>
                </c:pt>
                <c:pt idx="1">
                  <c:v>240</c:v>
                </c:pt>
                <c:pt idx="2">
                  <c:v>269</c:v>
                </c:pt>
                <c:pt idx="3">
                  <c:v>274</c:v>
                </c:pt>
                <c:pt idx="4">
                  <c:v>325</c:v>
                </c:pt>
                <c:pt idx="5">
                  <c:v>374</c:v>
                </c:pt>
                <c:pt idx="6">
                  <c:v>373</c:v>
                </c:pt>
                <c:pt idx="7">
                  <c:v>389</c:v>
                </c:pt>
                <c:pt idx="8">
                  <c:v>403</c:v>
                </c:pt>
                <c:pt idx="9">
                  <c:v>430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409-4F08-89EA-7B0BC74AEF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830636624"/>
        <c:axId val="-1830646416"/>
      </c:barChart>
      <c:lineChart>
        <c:grouping val="standard"/>
        <c:varyColors val="0"/>
        <c:ser>
          <c:idx val="1"/>
          <c:order val="1"/>
          <c:tx>
            <c:v>Сумма займов, млн. руб.</c:v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cat>
            <c:strRef>
              <c:f>'[Анализ РСМСП_10.06.2022+.xlsx]диаграммы'!$A$33:$A$42</c:f>
              <c:strCache>
                <c:ptCount val="10"/>
                <c:pt idx="0">
                  <c:v>1 кв.2020</c:v>
                </c:pt>
                <c:pt idx="1">
                  <c:v>2 кв.2020</c:v>
                </c:pt>
                <c:pt idx="2">
                  <c:v>3 кв.2020</c:v>
                </c:pt>
                <c:pt idx="3">
                  <c:v>4 кв.2020</c:v>
                </c:pt>
                <c:pt idx="4">
                  <c:v>1 кв.2021</c:v>
                </c:pt>
                <c:pt idx="5">
                  <c:v>2 кв.2021</c:v>
                </c:pt>
                <c:pt idx="6">
                  <c:v>3 кв.2021</c:v>
                </c:pt>
                <c:pt idx="7">
                  <c:v>4 кв.2021</c:v>
                </c:pt>
                <c:pt idx="8">
                  <c:v>1 кв.2022</c:v>
                </c:pt>
                <c:pt idx="9">
                  <c:v>2 кв.2022</c:v>
                </c:pt>
              </c:strCache>
            </c:strRef>
          </c:cat>
          <c:val>
            <c:numRef>
              <c:f>'[Анализ РСМСП_10.06.2022+.xlsx]диаграммы'!$C$33:$C$42</c:f>
              <c:numCache>
                <c:formatCode>General</c:formatCode>
                <c:ptCount val="10"/>
                <c:pt idx="0">
                  <c:v>140.19999999999999</c:v>
                </c:pt>
                <c:pt idx="1">
                  <c:v>204.6</c:v>
                </c:pt>
                <c:pt idx="2">
                  <c:v>249.1</c:v>
                </c:pt>
                <c:pt idx="3" formatCode="0.0">
                  <c:v>237</c:v>
                </c:pt>
                <c:pt idx="4">
                  <c:v>279.3</c:v>
                </c:pt>
                <c:pt idx="5">
                  <c:v>330.4</c:v>
                </c:pt>
                <c:pt idx="6">
                  <c:v>297.60000000000002</c:v>
                </c:pt>
                <c:pt idx="7">
                  <c:v>270.3</c:v>
                </c:pt>
                <c:pt idx="8">
                  <c:v>291.89999999999998</c:v>
                </c:pt>
                <c:pt idx="9">
                  <c:v>362.4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409-4F08-89EA-7B0BC74AEF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830648592"/>
        <c:axId val="-1830636080"/>
      </c:lineChart>
      <c:catAx>
        <c:axId val="-183063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830646416"/>
        <c:crosses val="autoZero"/>
        <c:auto val="1"/>
        <c:lblAlgn val="ctr"/>
        <c:lblOffset val="100"/>
        <c:noMultiLvlLbl val="0"/>
      </c:catAx>
      <c:valAx>
        <c:axId val="-183064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830636624"/>
        <c:crosses val="autoZero"/>
        <c:crossBetween val="between"/>
      </c:valAx>
      <c:valAx>
        <c:axId val="-1830636080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830648592"/>
        <c:crosses val="max"/>
        <c:crossBetween val="between"/>
      </c:valAx>
      <c:catAx>
        <c:axId val="-18306485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8306360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0854A8-EA1D-43DE-92C2-9B03328A6524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EBA590-B745-417E-A9AB-3C06CAC1B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1887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A340D-146D-4B29-B851-6E97AEDEA292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494511-1AAE-4D9C-B971-314104ED10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425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47CF6CE-DA7A-4BA4-8246-C76CFEB62A93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731147A-6F3B-4B77-A297-A4A5D2E3563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47CF6CE-DA7A-4BA4-8246-C76CFEB62A93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731147A-6F3B-4B77-A297-A4A5D2E3563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47CF6CE-DA7A-4BA4-8246-C76CFEB62A93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731147A-6F3B-4B77-A297-A4A5D2E3563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F6CE-DA7A-4BA4-8246-C76CFEB62A93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1147A-6F3B-4B77-A297-A4A5D2E3563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F6CE-DA7A-4BA4-8246-C76CFEB62A93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1147A-6F3B-4B77-A297-A4A5D2E3563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47CF6CE-DA7A-4BA4-8246-C76CFEB62A93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731147A-6F3B-4B77-A297-A4A5D2E3563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F6CE-DA7A-4BA4-8246-C76CFEB62A93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1147A-6F3B-4B77-A297-A4A5D2E356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47CF6CE-DA7A-4BA4-8246-C76CFEB62A93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731147A-6F3B-4B77-A297-A4A5D2E3563A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47CF6CE-DA7A-4BA4-8246-C76CFEB62A93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731147A-6F3B-4B77-A297-A4A5D2E3563A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F6CE-DA7A-4BA4-8246-C76CFEB62A93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1147A-6F3B-4B77-A297-A4A5D2E356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CF6CE-DA7A-4BA4-8246-C76CFEB62A93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1147A-6F3B-4B77-A297-A4A5D2E356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47CF6CE-DA7A-4BA4-8246-C76CFEB62A93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731147A-6F3B-4B77-A297-A4A5D2E3563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3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mailto:info@msh.altaigov.ru" TargetMode="External"/><Relationship Id="rId13" Type="http://schemas.openxmlformats.org/officeDocument/2006/relationships/image" Target="../media/image19.png"/><Relationship Id="rId3" Type="http://schemas.openxmlformats.org/officeDocument/2006/relationships/hyperlink" Target="https://&#1084;&#1086;&#1081;&#1073;&#1080;&#1079;&#1085;&#1077;&#1089;04.&#1088;&#1092;/" TargetMode="External"/><Relationship Id="rId7" Type="http://schemas.openxmlformats.org/officeDocument/2006/relationships/hyperlink" Target="mailto:turizm-ra@yandex.ru" TargetMode="External"/><Relationship Id="rId12" Type="http://schemas.openxmlformats.org/officeDocument/2006/relationships/image" Target="../media/image18.png"/><Relationship Id="rId2" Type="http://schemas.openxmlformats.org/officeDocument/2006/relationships/hyperlink" Target="mailto:Binkra@yandex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&#1084;&#1080;&#1085;&#1101;&#1082;&#1086;04.&#1088;&#1092;/" TargetMode="External"/><Relationship Id="rId11" Type="http://schemas.openxmlformats.org/officeDocument/2006/relationships/hyperlink" Target="http://government.ru/sanctions_measures/" TargetMode="External"/><Relationship Id="rId5" Type="http://schemas.openxmlformats.org/officeDocument/2006/relationships/hyperlink" Target="mailto:okr@mineco04.ru" TargetMode="External"/><Relationship Id="rId10" Type="http://schemas.openxmlformats.org/officeDocument/2006/relationships/hyperlink" Target="https://mt04.ru/" TargetMode="External"/><Relationship Id="rId4" Type="http://schemas.openxmlformats.org/officeDocument/2006/relationships/hyperlink" Target="mailto:fond-ra@yandex.ru" TargetMode="External"/><Relationship Id="rId9" Type="http://schemas.openxmlformats.org/officeDocument/2006/relationships/hyperlink" Target="https://mcx-altai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0" y="404664"/>
            <a:ext cx="4320480" cy="22322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3212976"/>
            <a:ext cx="6172200" cy="2489714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О поддержке малого и среднего предпринимательства в </a:t>
            </a:r>
          </a:p>
          <a:p>
            <a:pPr algn="ctr"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Республике Алтай 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Минэкономразвития РА\Desktop\мои\b10e2e96e6fdb4997f63625d57689fd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75"/>
          <a:stretch/>
        </p:blipFill>
        <p:spPr bwMode="auto">
          <a:xfrm>
            <a:off x="4572000" y="332656"/>
            <a:ext cx="432048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822028"/>
            <a:ext cx="1368152" cy="1370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822028"/>
            <a:ext cx="1351781" cy="1341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085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124744"/>
            <a:ext cx="8626236" cy="16561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состоянию на 10 сентября 2022 года в республике </a:t>
            </a:r>
            <a:r>
              <a:rPr lang="ru-RU" sz="17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8 336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СМСП. </a:t>
            </a:r>
          </a:p>
          <a:p>
            <a:pPr algn="ctr"/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последние 12 месяцев количество СМСП увеличилось на 142 единицы (или 2%). </a:t>
            </a:r>
          </a:p>
          <a:p>
            <a:pPr algn="ctr"/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самозанятых граждан – </a:t>
            </a:r>
            <a:r>
              <a:rPr lang="ru-RU" sz="17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6 267 чел.</a:t>
            </a:r>
          </a:p>
          <a:p>
            <a:pPr algn="ctr"/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занятых в малом и среднем предпринимательстве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 </a:t>
            </a:r>
          </a:p>
          <a:p>
            <a:pPr algn="ctr"/>
            <a:r>
              <a:rPr lang="ru-RU" sz="17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35,8 тыс</a:t>
            </a:r>
            <a:r>
              <a:rPr lang="ru-RU" sz="17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прирост за год составил 3,6 тыс. человек или 11%.</a:t>
            </a:r>
            <a:endParaRPr lang="ru-RU" sz="17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8316416" y="6237312"/>
            <a:ext cx="408804" cy="360041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dirty="0" smtClean="0">
                <a:solidFill>
                  <a:schemeClr val="tx1"/>
                </a:solidFill>
              </a:rPr>
              <a:t>1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5230004"/>
              </p:ext>
            </p:extLst>
          </p:nvPr>
        </p:nvGraphicFramePr>
        <p:xfrm>
          <a:off x="251520" y="3136679"/>
          <a:ext cx="4536141" cy="2744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6639068"/>
              </p:ext>
            </p:extLst>
          </p:nvPr>
        </p:nvGraphicFramePr>
        <p:xfrm>
          <a:off x="4644008" y="3210831"/>
          <a:ext cx="4018087" cy="2596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27436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27584" y="4149080"/>
            <a:ext cx="8136903" cy="129614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45365"/>
            <a:ext cx="1171018" cy="82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42444"/>
            <a:ext cx="825767" cy="826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575869"/>
            <a:ext cx="410445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Главная задача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7200" y="1916832"/>
            <a:ext cx="8219256" cy="122413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Главная задача </a:t>
            </a:r>
            <a:r>
              <a:rPr lang="ru-RU" b="1" dirty="0" smtClean="0">
                <a:solidFill>
                  <a:schemeClr val="tx1"/>
                </a:solidFill>
              </a:rPr>
              <a:t>–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обеспечение </a:t>
            </a:r>
            <a:r>
              <a:rPr lang="ru-RU" b="1" dirty="0">
                <a:solidFill>
                  <a:schemeClr val="tx1"/>
                </a:solidFill>
              </a:rPr>
              <a:t>гибкости экономики и снятие ограничений для бизнеса 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i="1" dirty="0">
                <a:solidFill>
                  <a:schemeClr val="tx1"/>
                </a:solidFill>
              </a:rPr>
              <a:t>по следующим основным направлениям: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5536" y="3284984"/>
            <a:ext cx="2160241" cy="31049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600" b="1" u="sng" dirty="0" smtClean="0">
                <a:solidFill>
                  <a:schemeClr val="tx1"/>
                </a:solidFill>
              </a:rPr>
              <a:t>Деловой климат</a:t>
            </a:r>
          </a:p>
          <a:p>
            <a:pPr algn="ctr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chemeClr val="tx1"/>
                </a:solidFill>
              </a:rPr>
              <a:t>Смягчение налоговой нагрузки</a:t>
            </a:r>
          </a:p>
          <a:p>
            <a:pPr algn="ctr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chemeClr val="tx1"/>
                </a:solidFill>
              </a:rPr>
              <a:t>Упрощение  налогового контроля и административных штрафов</a:t>
            </a:r>
          </a:p>
          <a:p>
            <a:pPr algn="ctr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chemeClr val="tx1"/>
                </a:solidFill>
              </a:rPr>
              <a:t>Снижение административных барьеров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771800" y="3284984"/>
            <a:ext cx="2736304" cy="31049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600" b="1" u="sng" dirty="0" smtClean="0">
                <a:solidFill>
                  <a:schemeClr val="tx1"/>
                </a:solidFill>
              </a:rPr>
              <a:t>Финансовая поддержка </a:t>
            </a:r>
          </a:p>
          <a:p>
            <a:pPr algn="ctr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chemeClr val="tx1"/>
                </a:solidFill>
              </a:rPr>
              <a:t>Расширение доступа к льготному кредитованию</a:t>
            </a:r>
          </a:p>
          <a:p>
            <a:pPr algn="ctr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chemeClr val="tx1"/>
                </a:solidFill>
              </a:rPr>
              <a:t>Предоставление кредитных каникул</a:t>
            </a:r>
          </a:p>
          <a:p>
            <a:pPr algn="ctr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chemeClr val="tx1"/>
                </a:solidFill>
              </a:rPr>
              <a:t>Увеличение гарантийной поддержки</a:t>
            </a:r>
          </a:p>
          <a:p>
            <a:pPr algn="ctr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chemeClr val="tx1"/>
                </a:solidFill>
              </a:rPr>
              <a:t>Компенсация расходов на систему быстрых платежей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724128" y="3284984"/>
            <a:ext cx="2736304" cy="31049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600" b="1" u="sng" dirty="0" smtClean="0">
                <a:solidFill>
                  <a:schemeClr val="tx1"/>
                </a:solidFill>
              </a:rPr>
              <a:t>Поддержка отдельных отраслей </a:t>
            </a:r>
          </a:p>
          <a:p>
            <a:pPr algn="ctr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1500" b="1" dirty="0" smtClean="0">
                <a:solidFill>
                  <a:schemeClr val="tx1"/>
                </a:solidFill>
              </a:rPr>
              <a:t>Системообразующие компании</a:t>
            </a:r>
          </a:p>
          <a:p>
            <a:pPr algn="ctr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1500" b="1" dirty="0" smtClean="0">
                <a:solidFill>
                  <a:schemeClr val="tx1"/>
                </a:solidFill>
              </a:rPr>
              <a:t>Хлебопекарни</a:t>
            </a:r>
          </a:p>
          <a:p>
            <a:pPr algn="ctr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500" b="1" dirty="0" smtClean="0">
                <a:solidFill>
                  <a:schemeClr val="tx1"/>
                </a:solidFill>
              </a:rPr>
              <a:t>IT – </a:t>
            </a:r>
            <a:r>
              <a:rPr lang="ru-RU" sz="1500" b="1" dirty="0" smtClean="0">
                <a:solidFill>
                  <a:schemeClr val="tx1"/>
                </a:solidFill>
              </a:rPr>
              <a:t>отрасль</a:t>
            </a:r>
          </a:p>
          <a:p>
            <a:pPr algn="ctr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1500" b="1" dirty="0" smtClean="0">
                <a:solidFill>
                  <a:schemeClr val="tx1"/>
                </a:solidFill>
              </a:rPr>
              <a:t>Внешне-экономическая деятельность</a:t>
            </a:r>
          </a:p>
        </p:txBody>
      </p:sp>
      <p:sp>
        <p:nvSpPr>
          <p:cNvPr id="13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8532440" y="6237312"/>
            <a:ext cx="408804" cy="360041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dirty="0" smtClean="0">
                <a:solidFill>
                  <a:schemeClr val="tx1"/>
                </a:solidFill>
              </a:rPr>
              <a:t>2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56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22912" cy="778098"/>
          </a:xfrm>
        </p:spPr>
        <p:txBody>
          <a:bodyPr>
            <a:normAutofit/>
          </a:bodyPr>
          <a:lstStyle/>
          <a:p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МЕРЫ ГОСПОДДЕРЖКИ ДЛЯ МАЛОГО И </a:t>
            </a:r>
            <a:b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СРЕДНЕГО БИЗНЕСА, </a:t>
            </a:r>
            <a:b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ДЕЙСТВУЮЩИЕ НА РЕГИОНАЛЬНОМ УРОВНЕ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029" y="122023"/>
            <a:ext cx="136815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388" y="191258"/>
            <a:ext cx="714365" cy="710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788025" y="960433"/>
            <a:ext cx="2985718" cy="384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Региональная поддержка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1475904"/>
            <a:ext cx="8495396" cy="86625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50" b="1" dirty="0" smtClean="0">
                <a:solidFill>
                  <a:schemeClr val="tx1"/>
                </a:solidFill>
              </a:rPr>
              <a:t>Продолжается поддержка субъектов МСП и самозанятых граждан в Республике Алтай 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(</a:t>
            </a:r>
            <a:r>
              <a:rPr lang="ru-RU" sz="1400" b="1" dirty="0">
                <a:solidFill>
                  <a:schemeClr val="tx1"/>
                </a:solidFill>
              </a:rPr>
              <a:t>в соответствии со статьей 8 Закона Республики Алтай от 21 октября 2016 года № 64-РЗ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</a:rPr>
              <a:t>«О развитии малого и среднего предпринимательства в Республике Алтай</a:t>
            </a:r>
            <a:r>
              <a:rPr lang="ru-RU" sz="1400" b="1" dirty="0" smtClean="0">
                <a:solidFill>
                  <a:schemeClr val="tx1"/>
                </a:solidFill>
              </a:rPr>
              <a:t>»)</a:t>
            </a:r>
          </a:p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объем мер поддержки не снижается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796509" y="2344311"/>
            <a:ext cx="360041" cy="25306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4139216" y="2336444"/>
            <a:ext cx="360041" cy="25306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2527079" y="2352532"/>
            <a:ext cx="360041" cy="25306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5723516" y="2352329"/>
            <a:ext cx="360041" cy="25306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7557105" y="2336444"/>
            <a:ext cx="360041" cy="25306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19" y="2618596"/>
            <a:ext cx="1409013" cy="57606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Финансовая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002236" y="2607540"/>
            <a:ext cx="1474101" cy="57606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>
                <a:solidFill>
                  <a:schemeClr val="tx1"/>
                </a:solidFill>
              </a:rPr>
              <a:t>Имущест</a:t>
            </a:r>
            <a:r>
              <a:rPr lang="ru-RU" sz="1400" b="1" dirty="0" smtClean="0">
                <a:solidFill>
                  <a:schemeClr val="tx1"/>
                </a:solidFill>
              </a:rPr>
              <a:t>-венная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662621" y="2601124"/>
            <a:ext cx="1334964" cy="57606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>
                <a:solidFill>
                  <a:schemeClr val="tx1"/>
                </a:solidFill>
              </a:rPr>
              <a:t>Консульта-ционная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107141" y="2607540"/>
            <a:ext cx="1656184" cy="57606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>
                <a:solidFill>
                  <a:schemeClr val="tx1"/>
                </a:solidFill>
              </a:rPr>
              <a:t>Информа-ционная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939284" y="2599523"/>
            <a:ext cx="1656184" cy="57606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Прочая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796509" y="3209959"/>
            <a:ext cx="360041" cy="25306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2559265" y="3194660"/>
            <a:ext cx="360041" cy="25306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4150082" y="3209188"/>
            <a:ext cx="360041" cy="25306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5740360" y="3199662"/>
            <a:ext cx="360041" cy="25306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7562268" y="3194660"/>
            <a:ext cx="360041" cy="25306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52502" y="3478301"/>
            <a:ext cx="1755202" cy="22135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chemeClr val="dk1"/>
                </a:solidFill>
              </a:rPr>
              <a:t>предоставление субсидий и грантов;</a:t>
            </a:r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chemeClr val="dk1"/>
                </a:solidFill>
              </a:rPr>
              <a:t>льготные </a:t>
            </a:r>
            <a:r>
              <a:rPr lang="ru-RU" sz="1000" dirty="0" err="1">
                <a:solidFill>
                  <a:schemeClr val="dk1"/>
                </a:solidFill>
              </a:rPr>
              <a:t>микозаймы</a:t>
            </a:r>
            <a:r>
              <a:rPr lang="ru-RU" sz="1000" dirty="0">
                <a:solidFill>
                  <a:schemeClr val="dk1"/>
                </a:solidFill>
              </a:rPr>
              <a:t>;</a:t>
            </a:r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chemeClr val="dk1"/>
                </a:solidFill>
              </a:rPr>
              <a:t>поручительство региональной гарантийной организации; </a:t>
            </a:r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chemeClr val="dk1"/>
                </a:solidFill>
              </a:rPr>
              <a:t>льготное кредитование в банках;</a:t>
            </a:r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chemeClr val="dk1"/>
                </a:solidFill>
              </a:rPr>
              <a:t>льготный лизинг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964425" y="3471096"/>
            <a:ext cx="1562995" cy="22135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chemeClr val="dk1"/>
                </a:solidFill>
              </a:rPr>
              <a:t>предоставление в аренду по льготной ставке объектов </a:t>
            </a:r>
            <a:r>
              <a:rPr lang="ru-RU" sz="1000" dirty="0" err="1">
                <a:solidFill>
                  <a:schemeClr val="dk1"/>
                </a:solidFill>
              </a:rPr>
              <a:t>госу</a:t>
            </a:r>
            <a:r>
              <a:rPr lang="ru-RU" sz="1000" dirty="0">
                <a:solidFill>
                  <a:schemeClr val="dk1"/>
                </a:solidFill>
              </a:rPr>
              <a:t>-дарственного и муниципального имущества; </a:t>
            </a:r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chemeClr val="dk1"/>
                </a:solidFill>
              </a:rPr>
              <a:t>помещений под офис в бизнес-инкубаторе Центра «мой бизнес»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690894" y="3478301"/>
            <a:ext cx="1345962" cy="22135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chemeClr val="dk1"/>
                </a:solidFill>
              </a:rPr>
              <a:t>бесплатные </a:t>
            </a:r>
            <a:r>
              <a:rPr lang="ru-RU" sz="1000" dirty="0" smtClean="0">
                <a:solidFill>
                  <a:schemeClr val="dk1"/>
                </a:solidFill>
              </a:rPr>
              <a:t>консультации </a:t>
            </a:r>
            <a:r>
              <a:rPr lang="ru-RU" sz="1000" dirty="0">
                <a:solidFill>
                  <a:schemeClr val="dk1"/>
                </a:solidFill>
              </a:rPr>
              <a:t>по вопросам ведения бизнеса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200330" y="3467191"/>
            <a:ext cx="1562995" cy="22135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chemeClr val="dk1"/>
                </a:solidFill>
              </a:rPr>
              <a:t>сопровождение проектов;</a:t>
            </a:r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chemeClr val="dk1"/>
                </a:solidFill>
              </a:rPr>
              <a:t>проведение информационных кампаний;</a:t>
            </a:r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chemeClr val="dk1"/>
                </a:solidFill>
              </a:rPr>
              <a:t>продвижение продукции на рынки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955627" y="3463019"/>
            <a:ext cx="1562995" cy="22135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chemeClr val="dk1"/>
                </a:solidFill>
              </a:rPr>
              <a:t>семинары;</a:t>
            </a:r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chemeClr val="dk1"/>
                </a:solidFill>
              </a:rPr>
              <a:t>круглые столы;</a:t>
            </a:r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1000" dirty="0" err="1">
                <a:solidFill>
                  <a:schemeClr val="dk1"/>
                </a:solidFill>
              </a:rPr>
              <a:t>вебинары</a:t>
            </a:r>
            <a:r>
              <a:rPr lang="ru-RU" sz="1000" dirty="0">
                <a:solidFill>
                  <a:schemeClr val="dk1"/>
                </a:solidFill>
              </a:rPr>
              <a:t>;</a:t>
            </a:r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chemeClr val="dk1"/>
                </a:solidFill>
              </a:rPr>
              <a:t>мастер-классы;</a:t>
            </a:r>
          </a:p>
          <a:p>
            <a:pPr marL="171450" indent="-1714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1000" dirty="0" err="1">
                <a:solidFill>
                  <a:schemeClr val="dk1"/>
                </a:solidFill>
              </a:rPr>
              <a:t>Выставочно</a:t>
            </a:r>
            <a:r>
              <a:rPr lang="ru-RU" sz="1000" dirty="0">
                <a:solidFill>
                  <a:schemeClr val="dk1"/>
                </a:solidFill>
              </a:rPr>
              <a:t>-ярмарочные мероприятия и пр.</a:t>
            </a:r>
          </a:p>
        </p:txBody>
      </p:sp>
      <p:pic>
        <p:nvPicPr>
          <p:cNvPr id="31" name="Picture 2" descr="https://psm7.com/wp-content/uploads/2017/07/cryptocurrency_market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73"/>
          <a:stretch/>
        </p:blipFill>
        <p:spPr bwMode="auto">
          <a:xfrm>
            <a:off x="404298" y="5805264"/>
            <a:ext cx="1059402" cy="875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https://wallpapertag.com/wallpaper/full/b/c/d/311228-widescreen-office-background-1920x1920-window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95" y="5761911"/>
            <a:ext cx="919832" cy="91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2" descr="http://getdrawings.com/cliparts/graffiti-clipart-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533" y="5776462"/>
            <a:ext cx="1255141" cy="93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4" descr="https://img2.freepng.ru/20180525/qxu/kisspng-request-for-information-drawing-business-data-visualization-5b08cb65a4b841.941284071527303013674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041" y="5777444"/>
            <a:ext cx="975571" cy="83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6" descr="https://lyustrioptom.ru/wp-content/uploads/2019/11/4758479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633" y="5761911"/>
            <a:ext cx="1336219" cy="94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8388424" y="6237312"/>
            <a:ext cx="552820" cy="360041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dirty="0" smtClean="0">
                <a:solidFill>
                  <a:schemeClr val="tx1"/>
                </a:solidFill>
              </a:rPr>
              <a:t>3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73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22912" cy="562074"/>
          </a:xfrm>
        </p:spPr>
        <p:txBody>
          <a:bodyPr>
            <a:normAutofit/>
          </a:bodyPr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ГОСПОДДЕРЖКА ДЛЯ МАЛОГО И </a:t>
            </a:r>
            <a:b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СРЕДНЕГО БИЗНЕСА И САМОЗАНЯТЫХ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029" y="122023"/>
            <a:ext cx="136815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388" y="191258"/>
            <a:ext cx="714365" cy="710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Скругленный прямоугольник 36"/>
          <p:cNvSpPr/>
          <p:nvPr/>
        </p:nvSpPr>
        <p:spPr>
          <a:xfrm>
            <a:off x="753897" y="1267688"/>
            <a:ext cx="7487284" cy="4430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ПОЛУЧАТЕЛИ ПОДДЕРЖКИ</a:t>
            </a:r>
            <a:endParaRPr lang="ru-RU" sz="1600" b="1" dirty="0">
              <a:solidFill>
                <a:srgbClr val="FF0000"/>
              </a:solidFill>
            </a:endParaRPr>
          </a:p>
        </p:txBody>
      </p:sp>
      <p:pic>
        <p:nvPicPr>
          <p:cNvPr id="38" name="Picture 4" descr="https://av-saimincekas.com/wp-content/uploads/2020/07/Ekibimiz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24" y="3165986"/>
            <a:ext cx="2664296" cy="1986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s://profkadr.com/upload/iblock/1ec/1ecc26f8f243628409d0dd397044dd6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066976"/>
            <a:ext cx="2891358" cy="215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6"/>
          <a:srcRect l="29316" t="5392" r="30248" b="6547"/>
          <a:stretch/>
        </p:blipFill>
        <p:spPr>
          <a:xfrm>
            <a:off x="3723994" y="3564283"/>
            <a:ext cx="1547090" cy="1895184"/>
          </a:xfrm>
          <a:prstGeom prst="rect">
            <a:avLst/>
          </a:prstGeom>
        </p:spPr>
      </p:pic>
      <p:sp>
        <p:nvSpPr>
          <p:cNvPr id="41" name="Скругленный прямоугольник 40"/>
          <p:cNvSpPr/>
          <p:nvPr/>
        </p:nvSpPr>
        <p:spPr>
          <a:xfrm>
            <a:off x="713761" y="2195494"/>
            <a:ext cx="2737983" cy="71511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Субъекты малого и среднего предпринимательства 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233086" y="2237250"/>
            <a:ext cx="2701333" cy="6224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Самозанятые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43" name="Стрелка вниз 42"/>
          <p:cNvSpPr/>
          <p:nvPr/>
        </p:nvSpPr>
        <p:spPr>
          <a:xfrm>
            <a:off x="1902731" y="1710743"/>
            <a:ext cx="360041" cy="48475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низ 43"/>
          <p:cNvSpPr/>
          <p:nvPr/>
        </p:nvSpPr>
        <p:spPr>
          <a:xfrm>
            <a:off x="6403731" y="1739899"/>
            <a:ext cx="360041" cy="48475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3278318" y="5538628"/>
            <a:ext cx="2737983" cy="71511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Граждане, планирующие начать бизнес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6" name="Стрелка углом 5"/>
          <p:cNvSpPr/>
          <p:nvPr/>
        </p:nvSpPr>
        <p:spPr>
          <a:xfrm rot="5400000" flipH="1" flipV="1">
            <a:off x="2160290" y="4901511"/>
            <a:ext cx="655987" cy="1570723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75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углом 45"/>
          <p:cNvSpPr/>
          <p:nvPr/>
        </p:nvSpPr>
        <p:spPr>
          <a:xfrm rot="5400000" flipH="1">
            <a:off x="6477309" y="4849952"/>
            <a:ext cx="655987" cy="1578003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75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8388424" y="6237312"/>
            <a:ext cx="552820" cy="360041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dirty="0" smtClean="0">
                <a:solidFill>
                  <a:schemeClr val="tx1"/>
                </a:solidFill>
              </a:rPr>
              <a:t>4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26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71842" y="3140968"/>
            <a:ext cx="6724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87625" y="2968112"/>
            <a:ext cx="7314798" cy="80372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поддержку субъектам МСП и самозанятым гражданам оказывают</a:t>
            </a:r>
            <a:endParaRPr lang="ru-RU" sz="2400" b="1" dirty="0">
              <a:solidFill>
                <a:srgbClr val="00206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3530" y="1043657"/>
            <a:ext cx="5472606" cy="945184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00206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Государственные и муниципальные органы власти Республики Алтай</a:t>
            </a:r>
            <a:endParaRPr lang="ru-RU" sz="2200" b="1" dirty="0">
              <a:solidFill>
                <a:srgbClr val="00206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234089" y="4775108"/>
            <a:ext cx="4348402" cy="1113517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00206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Организации инфраструктуры поддержки бизнеса</a:t>
            </a:r>
            <a:endParaRPr lang="ru-RU" sz="2200" b="1" dirty="0">
              <a:solidFill>
                <a:srgbClr val="00206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2" name="Picture 14" descr="гер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869757"/>
            <a:ext cx="1944217" cy="1926049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18900" t="24150" r="17905" b="24401"/>
          <a:stretch/>
        </p:blipFill>
        <p:spPr>
          <a:xfrm>
            <a:off x="323529" y="4084785"/>
            <a:ext cx="3910560" cy="2040275"/>
          </a:xfrm>
          <a:prstGeom prst="rect">
            <a:avLst/>
          </a:prstGeom>
        </p:spPr>
      </p:pic>
      <p:sp>
        <p:nvSpPr>
          <p:cNvPr id="11" name="Стрелка вниз 10"/>
          <p:cNvSpPr/>
          <p:nvPr/>
        </p:nvSpPr>
        <p:spPr>
          <a:xfrm flipV="1">
            <a:off x="2661303" y="1988840"/>
            <a:ext cx="470538" cy="963808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6040606" y="3774258"/>
            <a:ext cx="470538" cy="979737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8244408" y="6237312"/>
            <a:ext cx="696836" cy="360041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dirty="0" smtClean="0">
                <a:solidFill>
                  <a:schemeClr val="tx1"/>
                </a:solidFill>
              </a:rPr>
              <a:t>5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32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22912" cy="778098"/>
          </a:xfrm>
        </p:spPr>
        <p:txBody>
          <a:bodyPr>
            <a:normAutofit/>
          </a:bodyPr>
          <a:lstStyle/>
          <a:p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МЕРЫ ГОСПОДДЕРЖКИ ДЛЯ МАЛОГО И </a:t>
            </a:r>
            <a:b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СРЕДНЕГО БИЗНЕСА, </a:t>
            </a:r>
            <a:b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ДЕЙСТВУЮЩИЕ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РЕГИОНАЛЬНОМ УРОВНЕ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029" y="122023"/>
            <a:ext cx="136815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388" y="191258"/>
            <a:ext cx="714365" cy="710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173361" y="1145698"/>
            <a:ext cx="2067820" cy="384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Субсидии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3043" y="1630661"/>
            <a:ext cx="8031477" cy="88724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рамках подпрограммы </a:t>
            </a:r>
            <a:r>
              <a:rPr lang="ru-RU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«Развитие малого и среднего предпринимательства»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</a:rPr>
              <a:t>государственной программы </a:t>
            </a:r>
            <a:r>
              <a:rPr lang="ru-RU" sz="1500" b="1" dirty="0">
                <a:solidFill>
                  <a:schemeClr val="tx1"/>
                </a:solidFill>
              </a:rPr>
              <a:t>Республики Алтай «Развитие экономического потенциала и предпринимательства</a:t>
            </a:r>
            <a:r>
              <a:rPr lang="ru-RU" sz="1500" b="1" dirty="0" smtClean="0">
                <a:solidFill>
                  <a:schemeClr val="tx1"/>
                </a:solidFill>
              </a:rPr>
              <a:t>» предоставляются следующие субсидии</a:t>
            </a:r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1550626" y="2543034"/>
            <a:ext cx="288032" cy="184241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4154020" y="2524814"/>
            <a:ext cx="288032" cy="188808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7045447" y="2531655"/>
            <a:ext cx="288032" cy="181967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32914" y="2744568"/>
            <a:ext cx="2435424" cy="192270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Субсидирование </a:t>
            </a:r>
            <a:r>
              <a:rPr 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первоначального взноса по </a:t>
            </a:r>
            <a:r>
              <a:rPr lang="ru-RU" sz="13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лизингу за приобретенное оборудование </a:t>
            </a:r>
          </a:p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(не </a:t>
            </a:r>
            <a:r>
              <a:rPr 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</a:t>
            </a:r>
            <a:r>
              <a:rPr lang="ru-RU" sz="13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 </a:t>
            </a:r>
            <a:r>
              <a:rPr 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понесенных </a:t>
            </a:r>
            <a:r>
              <a:rPr lang="ru-RU" sz="13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затрат </a:t>
            </a:r>
            <a:r>
              <a:rPr 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 сумме, не </a:t>
            </a:r>
            <a:r>
              <a:rPr lang="ru-RU" sz="13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2 </a:t>
            </a:r>
            <a:r>
              <a:rPr 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ru-RU" sz="13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рублей)</a:t>
            </a:r>
            <a:endParaRPr lang="ru-RU" sz="13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928691" y="2735521"/>
            <a:ext cx="2780344" cy="192270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Субсидирование затрат на приобретение оборудования в целях модернизации производства (в объеме не более 50%, понесенных затрат и в сумме, не более 1 млн. рублей) </a:t>
            </a:r>
            <a:endParaRPr lang="ru-RU" sz="13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869388" y="2726270"/>
            <a:ext cx="2897856" cy="193195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Субсидирование </a:t>
            </a:r>
            <a:r>
              <a:rPr 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затрат </a:t>
            </a:r>
            <a:r>
              <a:rPr lang="ru-RU" sz="13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возмещение части затрат, связанных с реализацией мероприятий по </a:t>
            </a:r>
            <a:r>
              <a:rPr lang="ru-RU" sz="13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энергосбережению</a:t>
            </a:r>
          </a:p>
          <a:p>
            <a:pPr algn="ctr"/>
            <a:r>
              <a:rPr 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 объеме не более 50%, понесенных затрат и в сумме, не более 1 млн. рублей) </a:t>
            </a:r>
          </a:p>
          <a:p>
            <a:pPr algn="ctr"/>
            <a:endParaRPr lang="ru-RU" sz="13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1572" y="4860414"/>
            <a:ext cx="8352928" cy="172819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</a:rPr>
              <a:t>В </a:t>
            </a:r>
            <a:r>
              <a:rPr lang="ru-RU" sz="1200" b="1" i="1" dirty="0">
                <a:solidFill>
                  <a:schemeClr val="tx1"/>
                </a:solidFill>
              </a:rPr>
              <a:t>соответствии с постановлением Правительства Республики Алтай от 26 мая 2021 года № </a:t>
            </a:r>
            <a:r>
              <a:rPr lang="ru-RU" sz="1200" b="1" i="1" dirty="0" smtClean="0">
                <a:solidFill>
                  <a:schemeClr val="tx1"/>
                </a:solidFill>
              </a:rPr>
              <a:t>138.</a:t>
            </a:r>
          </a:p>
          <a:p>
            <a:pPr algn="ctr"/>
            <a:r>
              <a:rPr lang="ru-RU" sz="1200" b="1" i="1" u="sng" dirty="0" smtClean="0">
                <a:solidFill>
                  <a:schemeClr val="tx1"/>
                </a:solidFill>
              </a:rPr>
              <a:t>В 2022 году субсидии в 13 млн. рублей распределены </a:t>
            </a:r>
            <a:r>
              <a:rPr lang="ru-RU" sz="1200" b="1" i="1" u="sng" dirty="0">
                <a:solidFill>
                  <a:schemeClr val="tx1"/>
                </a:solidFill>
              </a:rPr>
              <a:t>по следующим направлениям: </a:t>
            </a:r>
          </a:p>
          <a:p>
            <a:pPr algn="ctr"/>
            <a:r>
              <a:rPr lang="ru-RU" sz="1200" b="1" i="1" dirty="0">
                <a:solidFill>
                  <a:schemeClr val="tx1"/>
                </a:solidFill>
              </a:rPr>
              <a:t>- на возмещение части затрат, связанных с приобретением оборудования в целях модернизации производства </a:t>
            </a:r>
            <a:r>
              <a:rPr lang="ru-RU" sz="1200" b="1" i="1" dirty="0" smtClean="0">
                <a:solidFill>
                  <a:schemeClr val="tx1"/>
                </a:solidFill>
              </a:rPr>
              <a:t>– 52 получателей на 6,8 </a:t>
            </a:r>
            <a:r>
              <a:rPr lang="ru-RU" sz="1200" b="1" i="1" dirty="0">
                <a:solidFill>
                  <a:schemeClr val="tx1"/>
                </a:solidFill>
              </a:rPr>
              <a:t>млн. руб.;</a:t>
            </a:r>
          </a:p>
          <a:p>
            <a:pPr algn="ctr"/>
            <a:r>
              <a:rPr lang="ru-RU" sz="1200" b="1" i="1" dirty="0">
                <a:solidFill>
                  <a:schemeClr val="tx1"/>
                </a:solidFill>
              </a:rPr>
              <a:t>- на возмещение части затрат при приобретении оборудования по договорам лизинга </a:t>
            </a:r>
            <a:r>
              <a:rPr lang="ru-RU" sz="1200" b="1" i="1" dirty="0" smtClean="0">
                <a:solidFill>
                  <a:schemeClr val="tx1"/>
                </a:solidFill>
              </a:rPr>
              <a:t>- 19 получателей на 6 млн. </a:t>
            </a:r>
            <a:r>
              <a:rPr lang="ru-RU" sz="1200" b="1" i="1" dirty="0">
                <a:solidFill>
                  <a:schemeClr val="tx1"/>
                </a:solidFill>
              </a:rPr>
              <a:t>руб.;</a:t>
            </a:r>
          </a:p>
          <a:p>
            <a:pPr algn="ctr"/>
            <a:r>
              <a:rPr lang="ru-RU" sz="1200" b="1" i="1" dirty="0">
                <a:solidFill>
                  <a:schemeClr val="tx1"/>
                </a:solidFill>
              </a:rPr>
              <a:t>- на возмещение части затрат, связанных с реализацией мероприятий по энергосбережению </a:t>
            </a:r>
            <a:r>
              <a:rPr lang="ru-RU" sz="1200" b="1" i="1" dirty="0" smtClean="0">
                <a:solidFill>
                  <a:schemeClr val="tx1"/>
                </a:solidFill>
              </a:rPr>
              <a:t>– 1 получатель на 104,5 </a:t>
            </a:r>
            <a:r>
              <a:rPr lang="ru-RU" sz="1200" b="1" i="1" dirty="0">
                <a:solidFill>
                  <a:schemeClr val="tx1"/>
                </a:solidFill>
              </a:rPr>
              <a:t>тыс. руб</a:t>
            </a:r>
            <a:r>
              <a:rPr lang="ru-RU" sz="1200" b="1" i="1" dirty="0" smtClean="0">
                <a:solidFill>
                  <a:schemeClr val="tx1"/>
                </a:solidFill>
              </a:rPr>
              <a:t>.</a:t>
            </a:r>
            <a:endParaRPr lang="ru-RU" sz="1200" b="1" i="1" dirty="0">
              <a:solidFill>
                <a:schemeClr val="tx1"/>
              </a:solidFill>
            </a:endParaRPr>
          </a:p>
        </p:txBody>
      </p:sp>
      <p:sp>
        <p:nvSpPr>
          <p:cNvPr id="15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8316416" y="6237312"/>
            <a:ext cx="624828" cy="360041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dirty="0">
                <a:solidFill>
                  <a:schemeClr val="tx1"/>
                </a:solidFill>
              </a:rPr>
              <a:t>6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08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22056"/>
            <a:ext cx="1224135" cy="899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443" y="223820"/>
            <a:ext cx="723116" cy="719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7624" y="295840"/>
            <a:ext cx="1818881" cy="3056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Гранты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74535" y="1096918"/>
            <a:ext cx="8162360" cy="5263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     </a:t>
            </a:r>
            <a:r>
              <a:rPr lang="ru-RU" sz="2000" b="1" dirty="0">
                <a:solidFill>
                  <a:schemeClr val="tx1"/>
                </a:solidFill>
              </a:rPr>
              <a:t>Предоставление грантов социальным предприятиям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48603" y="1873880"/>
            <a:ext cx="8338682" cy="6666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</a:pPr>
            <a:r>
              <a:rPr lang="ru-RU" sz="1400" b="1" dirty="0">
                <a:solidFill>
                  <a:schemeClr val="tx1"/>
                </a:solidFill>
              </a:rPr>
              <a:t>Грант в размере от 100 до 500 тыс. рублей предоставляется на финансовое обеспечение расходов на реализацию проекта социального предприятия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3923928" y="1646522"/>
            <a:ext cx="792088" cy="194258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1520" y="2684688"/>
            <a:ext cx="5184576" cy="38406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Грант может быть направлен на</a:t>
            </a:r>
            <a:r>
              <a:rPr lang="ru-RU" sz="1400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аренду </a:t>
            </a:r>
            <a:r>
              <a:rPr lang="ru-RU" sz="1400" dirty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и ремонт нежилого помещения; 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аренду </a:t>
            </a:r>
            <a:r>
              <a:rPr lang="ru-RU" sz="1400" dirty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и </a:t>
            </a:r>
            <a:r>
              <a:rPr lang="ru-RU" sz="1400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приобретение оборудования;</a:t>
            </a:r>
            <a:endParaRPr lang="ru-RU" sz="1400" dirty="0">
              <a:solidFill>
                <a:prstClr val="black"/>
              </a:solidFill>
              <a:ea typeface="Times New Roman" pitchFamily="18" charset="0"/>
              <a:cs typeface="Times New Roman" pitchFamily="18" charset="0"/>
            </a:endParaRP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технологическое присоединение к объектам инженерной инфраструктуры;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оплату </a:t>
            </a:r>
            <a:r>
              <a:rPr lang="ru-RU" sz="1400" dirty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коммунальных услуг, электроснабжения, связи;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приобретение основных средств;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приобретение расходных </a:t>
            </a:r>
            <a:r>
              <a:rPr lang="ru-RU" sz="1400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материалов и других расходов в соответствии с действующим порядком.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400" b="1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sz="1400" b="1" dirty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2021 году </a:t>
            </a:r>
            <a:r>
              <a:rPr lang="ru-RU" sz="1400" b="1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поддержку на 6,4 </a:t>
            </a:r>
            <a:r>
              <a:rPr lang="ru-RU" sz="1400" b="1" dirty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млн. руб. </a:t>
            </a:r>
            <a:r>
              <a:rPr lang="ru-RU" sz="1400" b="1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получили 13 </a:t>
            </a:r>
            <a:r>
              <a:rPr lang="ru-RU" sz="1400" b="1" dirty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социальных </a:t>
            </a:r>
            <a:r>
              <a:rPr lang="ru-RU" sz="1400" b="1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предприятий, </a:t>
            </a:r>
            <a:r>
              <a:rPr lang="ru-RU" sz="1400" b="1" dirty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которыми </a:t>
            </a:r>
            <a:r>
              <a:rPr lang="ru-RU" sz="1400" b="1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создано </a:t>
            </a:r>
            <a:r>
              <a:rPr lang="ru-RU" sz="1400" b="1" dirty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20 рабочих мест и сохранено 61 рабочее место.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400" b="1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sz="1400" b="1" dirty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2022 году </a:t>
            </a:r>
            <a:r>
              <a:rPr lang="ru-RU" sz="1400" b="1" dirty="0" err="1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грантополучателями</a:t>
            </a:r>
            <a:r>
              <a:rPr lang="ru-RU" sz="1400" b="1" dirty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 стали </a:t>
            </a:r>
            <a:r>
              <a:rPr lang="ru-RU" sz="1400" b="1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еще </a:t>
            </a:r>
            <a:br>
              <a:rPr lang="ru-RU" sz="1400" b="1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13 </a:t>
            </a:r>
            <a:r>
              <a:rPr lang="ru-RU" sz="1400" b="1" dirty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социальных предприятий, сумма поддержки составила 6,5 млн. руб.</a:t>
            </a:r>
          </a:p>
        </p:txBody>
      </p:sp>
      <p:pic>
        <p:nvPicPr>
          <p:cNvPr id="11" name="Picture 4" descr="http://t-l.ru/i/n/710/266710/tn_266710_72c559a65108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604" y="3352656"/>
            <a:ext cx="3067423" cy="304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8316416" y="6237312"/>
            <a:ext cx="624828" cy="360041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dirty="0" smtClean="0">
                <a:solidFill>
                  <a:schemeClr val="tx1"/>
                </a:solidFill>
              </a:rPr>
              <a:t>7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34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1859340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prstClr val="black"/>
                </a:solidFill>
              </a:rPr>
              <a:t>       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8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804248" y="6165609"/>
            <a:ext cx="2133600" cy="365125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prstClr val="black"/>
                </a:solidFill>
              </a:rPr>
              <a:t>8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6" t="10919" r="10950" b="10456"/>
          <a:stretch/>
        </p:blipFill>
        <p:spPr bwMode="auto">
          <a:xfrm>
            <a:off x="284586" y="146912"/>
            <a:ext cx="1494821" cy="1379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277690" y="1579261"/>
            <a:ext cx="8254749" cy="64827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     </a:t>
            </a:r>
            <a:r>
              <a:rPr lang="ru-RU" sz="2000" b="1" dirty="0">
                <a:solidFill>
                  <a:schemeClr val="tx1"/>
                </a:solidFill>
              </a:rPr>
              <a:t>Фонд поддержки малого и среднего </a:t>
            </a:r>
            <a:endParaRPr lang="ru-RU" sz="20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предпринимательства Республики Алтай 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4050988" y="2252991"/>
            <a:ext cx="792088" cy="322184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77691" y="2597563"/>
            <a:ext cx="8338682" cy="47240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</a:pPr>
            <a:r>
              <a:rPr lang="ru-RU" sz="1400" b="1" dirty="0">
                <a:solidFill>
                  <a:schemeClr val="tx1"/>
                </a:solidFill>
              </a:rPr>
              <a:t>Микрозаймы предоставляются </a:t>
            </a:r>
            <a:r>
              <a:rPr lang="ru-RU" sz="1400" b="1" dirty="0" smtClean="0">
                <a:solidFill>
                  <a:schemeClr val="tx1"/>
                </a:solidFill>
              </a:rPr>
              <a:t>субъектам </a:t>
            </a:r>
            <a:r>
              <a:rPr lang="ru-RU" sz="1400" b="1" dirty="0">
                <a:solidFill>
                  <a:schemeClr val="tx1"/>
                </a:solidFill>
              </a:rPr>
              <a:t>малого и среднего </a:t>
            </a:r>
            <a:r>
              <a:rPr lang="ru-RU" sz="1400" b="1" dirty="0" smtClean="0">
                <a:solidFill>
                  <a:schemeClr val="tx1"/>
                </a:solidFill>
              </a:rPr>
              <a:t>предпринимательства </a:t>
            </a:r>
          </a:p>
          <a:p>
            <a:pPr lvl="0" algn="ctr">
              <a:lnSpc>
                <a:spcPct val="90000"/>
              </a:lnSpc>
            </a:pPr>
            <a:r>
              <a:rPr lang="ru-RU" sz="1400" b="1" dirty="0" smtClean="0">
                <a:solidFill>
                  <a:schemeClr val="tx1"/>
                </a:solidFill>
              </a:rPr>
              <a:t>и самозанятым гражданам Республики Алтай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61330" y="1168601"/>
            <a:ext cx="2899001" cy="3056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Льготные </a:t>
            </a:r>
            <a:r>
              <a:rPr lang="ru-RU" dirty="0" err="1" smtClean="0"/>
              <a:t>микрозаймы</a:t>
            </a:r>
            <a:endParaRPr lang="ru-RU" dirty="0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443" y="223820"/>
            <a:ext cx="723116" cy="719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22056"/>
            <a:ext cx="1224135" cy="899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5808396"/>
              </p:ext>
            </p:extLst>
          </p:nvPr>
        </p:nvGraphicFramePr>
        <p:xfrm>
          <a:off x="1031996" y="3125310"/>
          <a:ext cx="7134225" cy="3371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2760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5040560" cy="718738"/>
          </a:xfrm>
        </p:spPr>
        <p:txBody>
          <a:bodyPr>
            <a:noAutofit/>
          </a:bodyPr>
          <a:lstStyle/>
          <a:p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целью получения подробной консультации по мерам </a:t>
            </a:r>
            <a:b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государственной поддержки просим обращаться </a:t>
            </a:r>
            <a:b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телефонам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556792"/>
            <a:ext cx="8064896" cy="489654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endParaRPr lang="ru-RU" sz="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мерам государственной поддержки малого бизнеса </a:t>
            </a: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телефоны </a:t>
            </a:r>
            <a:r>
              <a:rPr lang="ru-RU" sz="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«горячей линии</a:t>
            </a: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»: </a:t>
            </a:r>
            <a:r>
              <a:rPr lang="ru-RU" sz="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Центр </a:t>
            </a:r>
            <a:r>
              <a:rPr lang="ru-RU" sz="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развития туризма и предпринимательства Республики Алтай</a:t>
            </a:r>
            <a:r>
              <a:rPr lang="ru-RU" sz="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(Центр Мой бизнес) </a:t>
            </a:r>
            <a:r>
              <a:rPr lang="ru-RU" sz="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тел.: 8 (983) 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580-03-81 </a:t>
            </a: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круглосуточно), 8 (</a:t>
            </a: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388-22</a:t>
            </a:r>
            <a:r>
              <a:rPr lang="ru-RU" sz="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4-72-41 </a:t>
            </a:r>
            <a:r>
              <a:rPr lang="ru-RU" sz="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(с 9:00 до 18:00), </a:t>
            </a:r>
            <a:r>
              <a:rPr lang="en-US" sz="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B</a:t>
            </a: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inkra@yandex.ru</a:t>
            </a: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электронных </a:t>
            </a: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обращений;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  сайт   </a:t>
            </a:r>
            <a:r>
              <a:rPr lang="en-US" sz="900" dirty="0">
                <a:latin typeface="Times New Roman" pitchFamily="18" charset="0"/>
                <a:cs typeface="Times New Roman" pitchFamily="18" charset="0"/>
                <a:hlinkClick r:id="rId3"/>
              </a:rPr>
              <a:t>https://</a:t>
            </a:r>
            <a:r>
              <a:rPr lang="ru-RU" sz="900" dirty="0">
                <a:latin typeface="Times New Roman" pitchFamily="18" charset="0"/>
                <a:cs typeface="Times New Roman" pitchFamily="18" charset="0"/>
                <a:hlinkClick r:id="rId3"/>
              </a:rPr>
              <a:t>мойбизнес04.рф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мерам государственной поддержки, оказываемой </a:t>
            </a:r>
            <a:r>
              <a:rPr lang="ru-RU" sz="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Фондом поддержки малого и среднего предпринимательства Республики Алтай</a:t>
            </a:r>
            <a:br>
              <a:rPr lang="ru-RU" sz="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тел.: 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8 (983) 052-01-91, </a:t>
            </a: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(388-22) 4-72-21 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(с 9:00 до 18:00), </a:t>
            </a:r>
            <a:r>
              <a:rPr lang="en-US" sz="900" dirty="0" smtClean="0">
                <a:latin typeface="Times New Roman" pitchFamily="18" charset="0"/>
                <a:cs typeface="Times New Roman" pitchFamily="18" charset="0"/>
                <a:hlinkClick r:id="rId4"/>
              </a:rPr>
              <a:t>fond-ra@yandex.ru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 для электронных обращений;     </a:t>
            </a:r>
          </a:p>
          <a:p>
            <a:pPr>
              <a:lnSpc>
                <a:spcPct val="150000"/>
              </a:lnSpc>
            </a:pP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мерам государственной поддержки – в </a:t>
            </a:r>
            <a:r>
              <a:rPr lang="ru-RU" sz="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Минэкономразвития Республики Алтай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       тел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8 (913) 690-12-12, 8 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388-22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2-55-38 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(с 9:00 до 18:00), </a:t>
            </a:r>
            <a:r>
              <a:rPr lang="en-US" sz="900" dirty="0" err="1" smtClean="0">
                <a:latin typeface="Times New Roman" pitchFamily="18" charset="0"/>
                <a:cs typeface="Times New Roman" pitchFamily="18" charset="0"/>
                <a:hlinkClick r:id="rId5"/>
              </a:rPr>
              <a:t>okr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  <a:hlinkClick r:id="rId5"/>
              </a:rPr>
              <a:t>@</a:t>
            </a:r>
            <a:r>
              <a:rPr lang="en-US" sz="900" dirty="0" smtClean="0">
                <a:latin typeface="Times New Roman" pitchFamily="18" charset="0"/>
                <a:cs typeface="Times New Roman" pitchFamily="18" charset="0"/>
                <a:hlinkClick r:id="rId5"/>
              </a:rPr>
              <a:t>mineco04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  <a:hlinkClick r:id="rId5"/>
              </a:rPr>
              <a:t>.</a:t>
            </a:r>
            <a:r>
              <a:rPr lang="ru-RU" sz="900" dirty="0" err="1" smtClean="0">
                <a:latin typeface="Times New Roman" pitchFamily="18" charset="0"/>
                <a:cs typeface="Times New Roman" pitchFamily="18" charset="0"/>
                <a:hlinkClick r:id="rId5"/>
              </a:rPr>
              <a:t>ru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для электронных 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      обращений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сайт </a:t>
            </a:r>
            <a:r>
              <a:rPr lang="en-US" sz="900" dirty="0">
                <a:latin typeface="Times New Roman" pitchFamily="18" charset="0"/>
                <a:cs typeface="Times New Roman" pitchFamily="18" charset="0"/>
                <a:hlinkClick r:id="rId6"/>
              </a:rPr>
              <a:t>https://</a:t>
            </a:r>
            <a:r>
              <a:rPr lang="ru-RU" sz="900" dirty="0">
                <a:latin typeface="Times New Roman" pitchFamily="18" charset="0"/>
                <a:cs typeface="Times New Roman" pitchFamily="18" charset="0"/>
                <a:hlinkClick r:id="rId6"/>
              </a:rPr>
              <a:t>минэко04.рф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  <a:hlinkClick r:id="rId6"/>
              </a:rPr>
              <a:t>/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По мерам государственной поддержки – в </a:t>
            </a: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Министерство природных ресурсов, экологии и туризма </a:t>
            </a:r>
            <a:r>
              <a:rPr lang="ru-RU" sz="900" b="1" dirty="0">
                <a:latin typeface="Times New Roman" pitchFamily="18" charset="0"/>
                <a:cs typeface="Times New Roman" pitchFamily="18" charset="0"/>
              </a:rPr>
              <a:t>Республики Алтай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тел 8 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(388-22)-6-60-79, 8 (991) 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541-68-41 (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с 9:00 до 18:00), </a:t>
            </a:r>
            <a:r>
              <a:rPr lang="en-US" sz="900" dirty="0" smtClean="0">
                <a:latin typeface="Times New Roman" pitchFamily="18" charset="0"/>
                <a:cs typeface="Times New Roman" pitchFamily="18" charset="0"/>
                <a:hlinkClick r:id="rId7"/>
              </a:rPr>
              <a:t>turizm-ra@yandex.ru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электронных 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обращений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; сайт </a:t>
            </a:r>
            <a:r>
              <a:rPr lang="en-US" sz="900" dirty="0">
                <a:latin typeface="Times New Roman" pitchFamily="18" charset="0"/>
                <a:cs typeface="Times New Roman" pitchFamily="18" charset="0"/>
                <a:hlinkClick r:id="rId6"/>
              </a:rPr>
              <a:t>https</a:t>
            </a:r>
            <a:r>
              <a:rPr lang="en-US" sz="900" dirty="0" smtClean="0">
                <a:latin typeface="Times New Roman" pitchFamily="18" charset="0"/>
                <a:cs typeface="Times New Roman" pitchFamily="18" charset="0"/>
                <a:hlinkClick r:id="rId6"/>
              </a:rPr>
              <a:t>://mpr-ra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  <a:hlinkClick r:id="rId6"/>
              </a:rPr>
              <a:t>.</a:t>
            </a:r>
            <a:r>
              <a:rPr lang="en-US" sz="900" dirty="0" err="1" smtClean="0">
                <a:latin typeface="Times New Roman" pitchFamily="18" charset="0"/>
                <a:cs typeface="Times New Roman" pitchFamily="18" charset="0"/>
                <a:hlinkClick r:id="rId6"/>
              </a:rPr>
              <a:t>ru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  <a:hlinkClick r:id="rId6"/>
              </a:rPr>
              <a:t>/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По мерам государственной поддержки – в </a:t>
            </a:r>
            <a:r>
              <a:rPr lang="ru-RU" sz="900" b="1" dirty="0">
                <a:latin typeface="Times New Roman" pitchFamily="18" charset="0"/>
                <a:cs typeface="Times New Roman" pitchFamily="18" charset="0"/>
              </a:rPr>
              <a:t>Министерство </a:t>
            </a: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сельского хозяйства Республики </a:t>
            </a:r>
            <a:r>
              <a:rPr lang="ru-RU" sz="900" b="1" dirty="0">
                <a:latin typeface="Times New Roman" pitchFamily="18" charset="0"/>
                <a:cs typeface="Times New Roman" pitchFamily="18" charset="0"/>
              </a:rPr>
              <a:t>Алтай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       тел 8 (388-22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)-2-36-74, 2-12-48, 8 (983) 325-06-51 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(с 9:00 до 18:00), </a:t>
            </a:r>
            <a:r>
              <a:rPr lang="en-US" sz="900" dirty="0" smtClean="0">
                <a:latin typeface="Times New Roman" pitchFamily="18" charset="0"/>
                <a:cs typeface="Times New Roman" pitchFamily="18" charset="0"/>
                <a:hlinkClick r:id="rId8"/>
              </a:rPr>
              <a:t>info@msh.altaigov.ru</a:t>
            </a:r>
            <a:r>
              <a:rPr lang="en-US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электронных обращений; сайт </a:t>
            </a:r>
            <a:r>
              <a:rPr lang="en-US" sz="900" dirty="0">
                <a:latin typeface="Times New Roman" pitchFamily="18" charset="0"/>
                <a:cs typeface="Times New Roman" pitchFamily="18" charset="0"/>
                <a:hlinkClick r:id="rId9"/>
              </a:rPr>
              <a:t>https://mcx-altai.ru</a:t>
            </a:r>
            <a:r>
              <a:rPr lang="en-US" sz="900" dirty="0" smtClean="0">
                <a:latin typeface="Times New Roman" pitchFamily="18" charset="0"/>
                <a:cs typeface="Times New Roman" pitchFamily="18" charset="0"/>
                <a:hlinkClick r:id="rId9"/>
              </a:rPr>
              <a:t>/</a:t>
            </a:r>
            <a:endParaRPr lang="ru-RU" sz="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По мерам государственной поддержки – в </a:t>
            </a: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Министерства труда, социального развития и занятости населения Республики </a:t>
            </a:r>
            <a:r>
              <a:rPr lang="ru-RU" sz="900" b="1" dirty="0">
                <a:latin typeface="Times New Roman" pitchFamily="18" charset="0"/>
                <a:cs typeface="Times New Roman" pitchFamily="18" charset="0"/>
              </a:rPr>
              <a:t>Алтай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       тел 8 (388-22)-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2-68-70, 2-</a:t>
            </a:r>
            <a:r>
              <a:rPr lang="en-US" sz="900" dirty="0" smtClean="0">
                <a:latin typeface="Times New Roman" pitchFamily="18" charset="0"/>
                <a:cs typeface="Times New Roman" pitchFamily="18" charset="0"/>
              </a:rPr>
              <a:t>77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900" dirty="0" smtClean="0">
                <a:latin typeface="Times New Roman" pitchFamily="18" charset="0"/>
                <a:cs typeface="Times New Roman" pitchFamily="18" charset="0"/>
              </a:rPr>
              <a:t>86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8 (983) 325-06-51 (с 9:00 до 18:00), </a:t>
            </a:r>
            <a:r>
              <a:rPr lang="en-US" sz="900" dirty="0" smtClean="0">
                <a:latin typeface="Times New Roman" pitchFamily="18" charset="0"/>
                <a:cs typeface="Times New Roman" pitchFamily="18" charset="0"/>
                <a:hlinkClick r:id="rId8"/>
              </a:rPr>
              <a:t>mintrud@altaigov.ru</a:t>
            </a:r>
            <a:r>
              <a:rPr lang="en-US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для электронных обращений; сайт </a:t>
            </a:r>
            <a:r>
              <a:rPr lang="en-US" sz="900" dirty="0">
                <a:latin typeface="Times New Roman" pitchFamily="18" charset="0"/>
                <a:cs typeface="Times New Roman" pitchFamily="18" charset="0"/>
                <a:hlinkClick r:id="rId10"/>
              </a:rPr>
              <a:t>https://mt04.ru</a:t>
            </a:r>
            <a:r>
              <a:rPr lang="en-US" sz="900" dirty="0" smtClean="0">
                <a:latin typeface="Times New Roman" pitchFamily="18" charset="0"/>
                <a:cs typeface="Times New Roman" pitchFamily="18" charset="0"/>
                <a:hlinkClick r:id="rId10"/>
              </a:rPr>
              <a:t>/</a:t>
            </a:r>
            <a:endParaRPr lang="ru-RU" sz="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Подробнее </a:t>
            </a:r>
            <a:r>
              <a:rPr lang="ru-RU" sz="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мерах государственной поддержки малого </a:t>
            </a: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бизнеса</a:t>
            </a:r>
            <a:r>
              <a:rPr lang="en-US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граждан на сайте </a:t>
            </a:r>
            <a:r>
              <a:rPr lang="en-US" sz="900" dirty="0">
                <a:latin typeface="Times New Roman" pitchFamily="18" charset="0"/>
                <a:cs typeface="Times New Roman" pitchFamily="18" charset="0"/>
                <a:hlinkClick r:id="rId11"/>
              </a:rPr>
              <a:t>http://government.ru/sanctions_measures</a:t>
            </a:r>
            <a:r>
              <a:rPr lang="en-US" sz="900" dirty="0" smtClean="0">
                <a:latin typeface="Times New Roman" pitchFamily="18" charset="0"/>
                <a:cs typeface="Times New Roman" pitchFamily="18" charset="0"/>
                <a:hlinkClick r:id="rId11"/>
              </a:rPr>
              <a:t>/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900" dirty="0">
                <a:latin typeface="Times New Roman" pitchFamily="18" charset="0"/>
                <a:cs typeface="Times New Roman" pitchFamily="18" charset="0"/>
              </a:rPr>
              <a:t>https://</a:t>
            </a:r>
            <a:r>
              <a:rPr lang="ru-RU" sz="900" dirty="0" err="1">
                <a:latin typeface="Times New Roman" pitchFamily="18" charset="0"/>
                <a:cs typeface="Times New Roman" pitchFamily="18" charset="0"/>
              </a:rPr>
              <a:t>мойбизнес.рф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900" dirty="0" err="1" smtClean="0">
                <a:latin typeface="Times New Roman" pitchFamily="18" charset="0"/>
                <a:cs typeface="Times New Roman" pitchFamily="18" charset="0"/>
              </a:rPr>
              <a:t>anticrisis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БЛАГОДАРИМ ЗА ВНИМАНИЕ!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22056"/>
            <a:ext cx="1224135" cy="899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443" y="223820"/>
            <a:ext cx="723116" cy="719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552249" y="1098219"/>
            <a:ext cx="2261629" cy="4585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Контакты</a:t>
            </a:r>
            <a:endParaRPr lang="ru-RU" dirty="0"/>
          </a:p>
        </p:txBody>
      </p:sp>
      <p:sp>
        <p:nvSpPr>
          <p:cNvPr id="7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8316416" y="6237312"/>
            <a:ext cx="624828" cy="360041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dirty="0">
                <a:solidFill>
                  <a:schemeClr val="tx1"/>
                </a:solidFill>
              </a:rPr>
              <a:t>9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22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4276</TotalTime>
  <Words>666</Words>
  <Application>Microsoft Office PowerPoint</Application>
  <PresentationFormat>Экран (4:3)</PresentationFormat>
  <Paragraphs>120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Schoolbook</vt:lpstr>
      <vt:lpstr>Times New Roman</vt:lpstr>
      <vt:lpstr>Wingdings</vt:lpstr>
      <vt:lpstr>Wingdings 2</vt:lpstr>
      <vt:lpstr>Эркер</vt:lpstr>
      <vt:lpstr>Презентация PowerPoint</vt:lpstr>
      <vt:lpstr>Презентация PowerPoint</vt:lpstr>
      <vt:lpstr>Презентация PowerPoint</vt:lpstr>
      <vt:lpstr>МЕРЫ ГОСПОДДЕРЖКИ ДЛЯ МАЛОГО И  СРЕДНЕГО БИЗНЕСА,  ДЕЙСТВУЮЩИЕ НА РЕГИОНАЛЬНОМ УРОВНЕ</vt:lpstr>
      <vt:lpstr>ГОСПОДДЕРЖКА ДЛЯ МАЛОГО И  СРЕДНЕГО БИЗНЕСА И САМОЗАНЯТЫХ </vt:lpstr>
      <vt:lpstr>Презентация PowerPoint</vt:lpstr>
      <vt:lpstr>МЕРЫ ГОСПОДДЕРЖКИ ДЛЯ МАЛОГО И  СРЕДНЕГО БИЗНЕСА,  ДЕЙСТВУЮЩИЕ НА РЕГИОНАЛЬНОМ УРОВНЕ</vt:lpstr>
      <vt:lpstr>Презентация PowerPoint</vt:lpstr>
      <vt:lpstr>Презентация PowerPoint</vt:lpstr>
      <vt:lpstr>С целью получения подробной консультации по мерам  государственной поддержки просим обращаться  по телефонам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Минэкономразвития РА</dc:creator>
  <cp:lastModifiedBy>Минэкономразвития РА</cp:lastModifiedBy>
  <cp:revision>176</cp:revision>
  <cp:lastPrinted>2022-10-02T07:47:53Z</cp:lastPrinted>
  <dcterms:created xsi:type="dcterms:W3CDTF">2020-04-01T07:51:49Z</dcterms:created>
  <dcterms:modified xsi:type="dcterms:W3CDTF">2022-10-03T02:57:09Z</dcterms:modified>
</cp:coreProperties>
</file>